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7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  <p:pic>
        <p:nvPicPr>
          <p:cNvPr id="1026" name="Picture 2" descr="https://s2.qwant.com/thumbr/0x0/5/5/88710493253a687e0da8257a45e0ccc049b4fc62a09a9c354519de3f2461b0/default-image.png?u=https%3A%2F%2Fnousvoulonsdescoquelicots.org%2Fwp-content%2Fthemes%2Fcoquelicots%2Fimages%2Fdefault-image.png&amp;q=0&amp;b=1&amp;p=0&amp;a=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" y="25094"/>
            <a:ext cx="2220951" cy="22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5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5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2132" y="0"/>
            <a:ext cx="2319868" cy="23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8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7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5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1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A331-610B-4062-901C-9A0816076F3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8082-50BC-4744-9D58-D6962B462B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erre.net/Le-gouvernement-cree-une-cellule-militaire-pour-surveiller-les-opposants-a-l-agro-industri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ine-sans-pesticides.fr/" TargetMode="External"/><Relationship Id="rId2" Type="http://schemas.openxmlformats.org/officeDocument/2006/relationships/hyperlink" Target="https://www.generations-futures.fr/actualites/ice-pesticid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groecologie1ers1.weebly.com/lagriculture-vers-lagroeacutecologie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094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CH" sz="7300" b="1" dirty="0">
                <a:solidFill>
                  <a:srgbClr val="C00000"/>
                </a:solidFill>
              </a:rPr>
              <a:t>Nous voulons des </a:t>
            </a:r>
            <a:r>
              <a:rPr lang="fr-CH" sz="7300" b="1" dirty="0" smtClean="0">
                <a:solidFill>
                  <a:srgbClr val="C00000"/>
                </a:solidFill>
              </a:rPr>
              <a:t>Coquelicots</a:t>
            </a:r>
            <a:br>
              <a:rPr lang="fr-CH" sz="7300" b="1" dirty="0" smtClean="0">
                <a:solidFill>
                  <a:srgbClr val="C00000"/>
                </a:solidFill>
              </a:rPr>
            </a:br>
            <a:r>
              <a:rPr lang="fr-CH" dirty="0" smtClean="0"/>
              <a:t>Appel </a:t>
            </a:r>
            <a:r>
              <a:rPr lang="fr-CH" dirty="0"/>
              <a:t>à la résistance pour l'interdiction de tous les </a:t>
            </a:r>
            <a:r>
              <a:rPr lang="fr-CH" dirty="0" smtClean="0"/>
              <a:t>pesticides</a:t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490105"/>
            <a:ext cx="9144000" cy="1655762"/>
          </a:xfrm>
        </p:spPr>
        <p:txBody>
          <a:bodyPr/>
          <a:lstStyle/>
          <a:p>
            <a:r>
              <a:rPr lang="en-GB" dirty="0" err="1" smtClean="0"/>
              <a:t>Préparé</a:t>
            </a:r>
            <a:r>
              <a:rPr lang="en-GB" dirty="0" smtClean="0"/>
              <a:t> par Stéphane </a:t>
            </a:r>
            <a:r>
              <a:rPr lang="en-GB" dirty="0" smtClean="0"/>
              <a:t>ARMAND</a:t>
            </a:r>
          </a:p>
          <a:p>
            <a:r>
              <a:rPr lang="en-GB" dirty="0" smtClean="0"/>
              <a:t>30.01.2020 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9868" cy="23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faits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607842" cy="4543091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/>
              <a:t>Extinction de masse de la biodiversité</a:t>
            </a:r>
          </a:p>
          <a:p>
            <a:r>
              <a:rPr lang="fr-CH" dirty="0" smtClean="0"/>
              <a:t>Effet néfaste sur la santé</a:t>
            </a:r>
          </a:p>
          <a:p>
            <a:r>
              <a:rPr lang="fr-CH" dirty="0" smtClean="0"/>
              <a:t>Appauvrissement des sols</a:t>
            </a:r>
          </a:p>
          <a:p>
            <a:pPr lvl="1"/>
            <a:r>
              <a:rPr lang="fr-CH" dirty="0" smtClean="0"/>
              <a:t>Perte des matières organiques</a:t>
            </a:r>
          </a:p>
          <a:p>
            <a:pPr lvl="1"/>
            <a:r>
              <a:rPr lang="fr-CH" dirty="0" smtClean="0"/>
              <a:t>Infiltration de l’eau</a:t>
            </a:r>
          </a:p>
          <a:p>
            <a:r>
              <a:rPr lang="fr-CH" dirty="0" smtClean="0"/>
              <a:t>Baisse des rendements </a:t>
            </a:r>
          </a:p>
          <a:p>
            <a:pPr lvl="1"/>
            <a:r>
              <a:rPr lang="fr-CH" dirty="0" smtClean="0"/>
              <a:t>Augmentation des doses</a:t>
            </a:r>
          </a:p>
          <a:p>
            <a:r>
              <a:rPr lang="fr-CH" dirty="0" smtClean="0"/>
              <a:t>Un coût énorme pour la société</a:t>
            </a:r>
          </a:p>
          <a:p>
            <a:pPr lvl="1"/>
            <a:r>
              <a:rPr lang="fr-CH" dirty="0" smtClean="0"/>
              <a:t>Subventions (PAC)</a:t>
            </a:r>
          </a:p>
          <a:p>
            <a:pPr lvl="1"/>
            <a:r>
              <a:rPr lang="fr-CH" dirty="0" smtClean="0"/>
              <a:t>Les plans </a:t>
            </a:r>
            <a:r>
              <a:rPr lang="fr-CH" dirty="0" err="1" smtClean="0"/>
              <a:t>écophyto</a:t>
            </a:r>
            <a:r>
              <a:rPr lang="fr-CH" dirty="0" smtClean="0"/>
              <a:t>…</a:t>
            </a:r>
          </a:p>
          <a:p>
            <a:pPr lvl="1"/>
            <a:r>
              <a:rPr lang="fr-CH" dirty="0" smtClean="0"/>
              <a:t>Dépollution</a:t>
            </a:r>
          </a:p>
          <a:p>
            <a:pPr lvl="1"/>
            <a:r>
              <a:rPr lang="fr-CH" dirty="0" smtClean="0"/>
              <a:t>Santé</a:t>
            </a:r>
          </a:p>
          <a:p>
            <a:pPr lvl="1"/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726" y="3162915"/>
            <a:ext cx="5561597" cy="2246030"/>
          </a:xfrm>
          <a:prstGeom prst="rect">
            <a:avLst/>
          </a:prstGeom>
        </p:spPr>
      </p:pic>
      <p:pic>
        <p:nvPicPr>
          <p:cNvPr id="1026" name="Picture 2" descr="Résultat de recherche d'images pour &quot;printemps silencie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16" y="622745"/>
            <a:ext cx="2994425" cy="21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01474" y="6532956"/>
            <a:ext cx="313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CH" sz="1400" dirty="0" smtClean="0"/>
              <a:t>PAC : Politique Agricole Commune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9316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Une économie rentable</a:t>
            </a:r>
            <a:endParaRPr lang="fr-CH" dirty="0"/>
          </a:p>
        </p:txBody>
      </p:sp>
      <p:pic>
        <p:nvPicPr>
          <p:cNvPr id="2050" name="Picture 2" descr="http://www.ecosociosystemes.fr/bayerm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96281"/>
            <a:ext cx="54864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“</a:t>
            </a:r>
            <a:r>
              <a:rPr lang="en-GB" dirty="0" err="1" smtClean="0"/>
              <a:t>échec</a:t>
            </a:r>
            <a:r>
              <a:rPr lang="en-GB" dirty="0" smtClean="0"/>
              <a:t>” des </a:t>
            </a:r>
            <a:r>
              <a:rPr lang="en-GB" dirty="0" err="1" smtClean="0"/>
              <a:t>politiques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Plan </a:t>
            </a:r>
            <a:r>
              <a:rPr lang="fr-CH" dirty="0" err="1" smtClean="0"/>
              <a:t>écophyto</a:t>
            </a:r>
            <a:r>
              <a:rPr lang="fr-CH" dirty="0" smtClean="0"/>
              <a:t> 1 – 2008-2018</a:t>
            </a:r>
          </a:p>
          <a:p>
            <a:pPr lvl="2"/>
            <a:r>
              <a:rPr lang="fr-CH" dirty="0" smtClean="0"/>
              <a:t>Objectif : Réduire de 50% l’usage des phytosanitaires</a:t>
            </a:r>
          </a:p>
          <a:p>
            <a:pPr lvl="2"/>
            <a:r>
              <a:rPr lang="fr-CH" dirty="0" smtClean="0"/>
              <a:t>Résultat : Augmentation de 18%...</a:t>
            </a:r>
          </a:p>
          <a:p>
            <a:r>
              <a:rPr lang="fr-CH" dirty="0" smtClean="0"/>
              <a:t>Plan </a:t>
            </a:r>
            <a:r>
              <a:rPr lang="fr-CH" dirty="0" err="1" smtClean="0"/>
              <a:t>écophyto</a:t>
            </a:r>
            <a:r>
              <a:rPr lang="fr-CH" dirty="0" smtClean="0"/>
              <a:t> 2(+) – 2016-2025</a:t>
            </a:r>
          </a:p>
          <a:p>
            <a:pPr lvl="2"/>
            <a:r>
              <a:rPr lang="fr-CH" dirty="0" smtClean="0"/>
              <a:t>Objectif : Réduire de 50% l’usage des phytosanitaires</a:t>
            </a:r>
          </a:p>
          <a:p>
            <a:pPr lvl="2"/>
            <a:r>
              <a:rPr lang="fr-CH" dirty="0" smtClean="0"/>
              <a:t>Résultat: Augmentation de 24% entre 2017 et 2018…</a:t>
            </a:r>
          </a:p>
          <a:p>
            <a:r>
              <a:rPr lang="fr-CH" dirty="0" smtClean="0"/>
              <a:t>Un poids des Lobbys très (trop) fort</a:t>
            </a:r>
          </a:p>
          <a:p>
            <a:pPr lvl="1"/>
            <a:r>
              <a:rPr lang="fr-CH" dirty="0" smtClean="0"/>
              <a:t>Démission de Nicolas Hulot</a:t>
            </a:r>
          </a:p>
          <a:p>
            <a:r>
              <a:rPr lang="fr-CH" dirty="0" smtClean="0"/>
              <a:t>Un manque de régulation </a:t>
            </a:r>
          </a:p>
          <a:p>
            <a:endParaRPr lang="fr-CH" dirty="0" smtClean="0"/>
          </a:p>
          <a:p>
            <a:pPr lvl="2"/>
            <a:endParaRPr lang="fr-CH" dirty="0" smtClean="0"/>
          </a:p>
          <a:p>
            <a:pPr lvl="1"/>
            <a:endParaRPr lang="fr-CH" dirty="0" smtClean="0"/>
          </a:p>
          <a:p>
            <a:pPr lvl="1"/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7170" name="Picture 2" descr="https://www.generations-futures.fr/wp-content/thumbnails/uploads/2020/01/augmentation-pesticides-donnees-2018-parues-en-2020-nodu-couv-tt-width-738-height-369-fill-0-crop-0-bgcolor-eeee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51" y="3932766"/>
            <a:ext cx="4488392" cy="22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7956" y="6311900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Nodu</a:t>
            </a:r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1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nombre</a:t>
            </a:r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doses </a:t>
            </a:r>
            <a:r>
              <a:rPr lang="en-GB" sz="1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unités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802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L’appel</a:t>
            </a:r>
            <a:r>
              <a:rPr lang="en-GB" dirty="0" smtClean="0"/>
              <a:t> des </a:t>
            </a:r>
            <a:r>
              <a:rPr lang="en-GB" dirty="0" err="1" smtClean="0"/>
              <a:t>coquelicots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12 </a:t>
            </a:r>
            <a:r>
              <a:rPr lang="en-GB" dirty="0" err="1" smtClean="0"/>
              <a:t>Septembre</a:t>
            </a:r>
            <a:r>
              <a:rPr lang="en-GB" dirty="0" smtClean="0"/>
              <a:t> 2018</a:t>
            </a:r>
          </a:p>
          <a:p>
            <a:r>
              <a:rPr lang="en-GB" dirty="0" err="1" smtClean="0"/>
              <a:t>Groupe</a:t>
            </a:r>
            <a:r>
              <a:rPr lang="en-GB" dirty="0" smtClean="0"/>
              <a:t> de </a:t>
            </a:r>
            <a:r>
              <a:rPr lang="en-GB" dirty="0" err="1" smtClean="0"/>
              <a:t>bénévoles</a:t>
            </a:r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appel</a:t>
            </a:r>
            <a:r>
              <a:rPr lang="en-GB" dirty="0" smtClean="0"/>
              <a:t> </a:t>
            </a:r>
            <a:r>
              <a:rPr lang="en-GB" dirty="0" err="1" smtClean="0"/>
              <a:t>lancé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Charlie Hebdo</a:t>
            </a:r>
          </a:p>
          <a:p>
            <a:r>
              <a:rPr lang="en-GB" dirty="0" smtClean="0"/>
              <a:t>Un livre </a:t>
            </a:r>
            <a:r>
              <a:rPr lang="en-GB" dirty="0" err="1" smtClean="0"/>
              <a:t>manifeste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3076" name="Picture 4" descr="Nous voulons des coquelic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288" y="4116754"/>
            <a:ext cx="1704512" cy="24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rlie Hebdo on Twitter: &quot;Nous voulons des coquelicot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90" y="4293520"/>
            <a:ext cx="2393885" cy="23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« Interdisons TOUS les pesticides ! » : Fabrice Nicolin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3" y="4671655"/>
            <a:ext cx="3424766" cy="19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777" y="1050758"/>
            <a:ext cx="3807278" cy="56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actions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Pétition</a:t>
            </a:r>
            <a:endParaRPr lang="en-GB" dirty="0" smtClean="0"/>
          </a:p>
          <a:p>
            <a:r>
              <a:rPr lang="en-GB" dirty="0" err="1" smtClean="0"/>
              <a:t>Rassemblements</a:t>
            </a:r>
            <a:endParaRPr lang="en-GB" dirty="0" smtClean="0"/>
          </a:p>
          <a:p>
            <a:pPr lvl="1"/>
            <a:r>
              <a:rPr lang="en-GB" dirty="0" smtClean="0"/>
              <a:t>1er </a:t>
            </a:r>
            <a:r>
              <a:rPr lang="en-GB" dirty="0" err="1" smtClean="0"/>
              <a:t>Vendredi</a:t>
            </a:r>
            <a:r>
              <a:rPr lang="en-GB" dirty="0" smtClean="0"/>
              <a:t> de </a:t>
            </a:r>
            <a:r>
              <a:rPr lang="en-GB" dirty="0" err="1" smtClean="0"/>
              <a:t>chaque</a:t>
            </a:r>
            <a:r>
              <a:rPr lang="en-GB" dirty="0" smtClean="0"/>
              <a:t> </a:t>
            </a:r>
            <a:r>
              <a:rPr lang="en-GB" dirty="0" err="1" smtClean="0"/>
              <a:t>mois</a:t>
            </a:r>
            <a:r>
              <a:rPr lang="en-GB" dirty="0" smtClean="0"/>
              <a:t> </a:t>
            </a:r>
            <a:r>
              <a:rPr lang="en-GB" dirty="0" err="1" smtClean="0"/>
              <a:t>devant</a:t>
            </a:r>
            <a:r>
              <a:rPr lang="en-GB" dirty="0" smtClean="0"/>
              <a:t> les </a:t>
            </a:r>
            <a:r>
              <a:rPr lang="en-GB" dirty="0" err="1" smtClean="0"/>
              <a:t>mairies</a:t>
            </a:r>
            <a:r>
              <a:rPr lang="en-GB" dirty="0" smtClean="0"/>
              <a:t> sur 2 </a:t>
            </a:r>
            <a:r>
              <a:rPr lang="en-GB" dirty="0" err="1" smtClean="0"/>
              <a:t>ans</a:t>
            </a:r>
            <a:endParaRPr lang="en-GB" dirty="0" smtClean="0"/>
          </a:p>
          <a:p>
            <a:r>
              <a:rPr lang="en-GB" dirty="0" smtClean="0"/>
              <a:t>Des </a:t>
            </a:r>
            <a:r>
              <a:rPr lang="en-GB" dirty="0" err="1" smtClean="0"/>
              <a:t>graines</a:t>
            </a:r>
            <a:r>
              <a:rPr lang="en-GB" dirty="0" smtClean="0"/>
              <a:t> et des </a:t>
            </a:r>
            <a:r>
              <a:rPr lang="en-GB" dirty="0" err="1" smtClean="0"/>
              <a:t>cocardes</a:t>
            </a:r>
            <a:r>
              <a:rPr lang="en-GB" dirty="0" smtClean="0"/>
              <a:t>… </a:t>
            </a:r>
          </a:p>
          <a:p>
            <a:r>
              <a:rPr lang="en-GB" dirty="0" err="1" smtClean="0"/>
              <a:t>Arrêtés</a:t>
            </a:r>
            <a:r>
              <a:rPr lang="en-GB" dirty="0" smtClean="0"/>
              <a:t> </a:t>
            </a:r>
            <a:r>
              <a:rPr lang="en-GB" dirty="0" err="1" smtClean="0"/>
              <a:t>municipaux</a:t>
            </a:r>
            <a:r>
              <a:rPr lang="en-GB" dirty="0" smtClean="0"/>
              <a:t> anti-</a:t>
            </a:r>
            <a:r>
              <a:rPr lang="en-GB" dirty="0" err="1" smtClean="0"/>
              <a:t>épandage</a:t>
            </a:r>
            <a:r>
              <a:rPr lang="en-GB" dirty="0" smtClean="0"/>
              <a:t> de 150 m</a:t>
            </a:r>
          </a:p>
          <a:p>
            <a:pPr lvl="1"/>
            <a:r>
              <a:rPr lang="fr-CH" dirty="0"/>
              <a:t>M</a:t>
            </a:r>
            <a:r>
              <a:rPr lang="fr-CH" dirty="0" smtClean="0"/>
              <a:t>aire </a:t>
            </a:r>
            <a:r>
              <a:rPr lang="fr-CH" dirty="0"/>
              <a:t>de </a:t>
            </a:r>
            <a:r>
              <a:rPr lang="fr-CH" dirty="0" err="1"/>
              <a:t>Langouët</a:t>
            </a:r>
            <a:r>
              <a:rPr lang="fr-CH" dirty="0"/>
              <a:t> </a:t>
            </a:r>
            <a:r>
              <a:rPr lang="fr-CH" dirty="0" smtClean="0"/>
              <a:t>- Daniel </a:t>
            </a:r>
            <a:r>
              <a:rPr lang="fr-CH" dirty="0" err="1"/>
              <a:t>Cueff</a:t>
            </a:r>
            <a:r>
              <a:rPr lang="fr-CH" dirty="0"/>
              <a:t> </a:t>
            </a:r>
            <a:endParaRPr lang="en-GB" dirty="0"/>
          </a:p>
          <a:p>
            <a:r>
              <a:rPr lang="en-GB" dirty="0" err="1" smtClean="0"/>
              <a:t>Alerte</a:t>
            </a:r>
            <a:r>
              <a:rPr lang="en-GB" dirty="0" smtClean="0"/>
              <a:t> sur les SDHI</a:t>
            </a:r>
          </a:p>
          <a:p>
            <a:r>
              <a:rPr lang="en-GB" dirty="0" err="1" smtClean="0"/>
              <a:t>Une</a:t>
            </a:r>
            <a:r>
              <a:rPr lang="en-GB" dirty="0" smtClean="0"/>
              <a:t> forte communication </a:t>
            </a:r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presse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102" name="Picture 6" descr=" Le maire de Langouët Daniel Cueff a pris un arrêt municipal contre l’utilisation des pesticides pour répondre « aux inquiétudes de la population »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79" y="2887579"/>
            <a:ext cx="2867249" cy="17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llectfif%20Neuville%20sur%20Saone-Genay%20(18)-%20Collage%20sur%20Rochetaill%C2%82e%20sur%20Sa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80" y="4813009"/>
            <a:ext cx="2894721" cy="19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45" y="4813009"/>
            <a:ext cx="1306268" cy="19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604" y="1483518"/>
            <a:ext cx="6543675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2022" y="6543693"/>
            <a:ext cx="3478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SDHI: succinate 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dehydrogenase inhibitor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6529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 font les </a:t>
            </a:r>
            <a:r>
              <a:rPr lang="en-GB" dirty="0" err="1" smtClean="0"/>
              <a:t>politiques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Fait </a:t>
            </a:r>
            <a:r>
              <a:rPr lang="en-GB" dirty="0" err="1" smtClean="0"/>
              <a:t>croire</a:t>
            </a:r>
            <a:r>
              <a:rPr lang="en-GB" dirty="0" smtClean="0"/>
              <a:t> à </a:t>
            </a:r>
            <a:r>
              <a:rPr lang="en-GB" dirty="0" err="1" smtClean="0"/>
              <a:t>une</a:t>
            </a:r>
            <a:r>
              <a:rPr lang="en-GB" dirty="0" smtClean="0"/>
              <a:t> action</a:t>
            </a:r>
          </a:p>
          <a:p>
            <a:pPr lvl="1"/>
            <a:r>
              <a:rPr lang="en-GB" dirty="0" smtClean="0"/>
              <a:t>Plans </a:t>
            </a:r>
            <a:r>
              <a:rPr lang="en-GB" dirty="0" err="1" smtClean="0"/>
              <a:t>éco-phytos</a:t>
            </a:r>
            <a:endParaRPr lang="en-GB" dirty="0" smtClean="0"/>
          </a:p>
          <a:p>
            <a:pPr lvl="1"/>
            <a:r>
              <a:rPr lang="en-GB" dirty="0" smtClean="0"/>
              <a:t>Consultation </a:t>
            </a:r>
            <a:r>
              <a:rPr lang="en-GB" dirty="0" err="1" smtClean="0"/>
              <a:t>publique</a:t>
            </a:r>
            <a:r>
              <a:rPr lang="en-GB" dirty="0" smtClean="0"/>
              <a:t> sur la distance </a:t>
            </a:r>
            <a:r>
              <a:rPr lang="en-GB" dirty="0" err="1" smtClean="0"/>
              <a:t>d’épandage</a:t>
            </a:r>
            <a:endParaRPr lang="en-GB" dirty="0" smtClean="0"/>
          </a:p>
          <a:p>
            <a:pPr lvl="1"/>
            <a:r>
              <a:rPr lang="en-GB" dirty="0" smtClean="0"/>
              <a:t>ANSES </a:t>
            </a:r>
            <a:r>
              <a:rPr lang="en-GB" dirty="0" err="1" smtClean="0"/>
              <a:t>joue</a:t>
            </a:r>
            <a:r>
              <a:rPr lang="en-GB" dirty="0" smtClean="0"/>
              <a:t> la </a:t>
            </a:r>
            <a:r>
              <a:rPr lang="en-GB" dirty="0" err="1" smtClean="0"/>
              <a:t>montre</a:t>
            </a:r>
            <a:r>
              <a:rPr lang="en-GB" dirty="0" smtClean="0"/>
              <a:t>…</a:t>
            </a:r>
          </a:p>
          <a:p>
            <a:r>
              <a:rPr lang="en-GB" dirty="0" err="1" smtClean="0"/>
              <a:t>Répression</a:t>
            </a:r>
            <a:endParaRPr lang="en-GB" dirty="0" smtClean="0"/>
          </a:p>
          <a:p>
            <a:pPr lvl="1"/>
            <a:r>
              <a:rPr lang="en-GB" dirty="0" smtClean="0"/>
              <a:t>Cellule Demeter</a:t>
            </a:r>
          </a:p>
          <a:p>
            <a:pPr lvl="2"/>
            <a:r>
              <a:rPr lang="en-GB" dirty="0" err="1" smtClean="0"/>
              <a:t>Agribashing</a:t>
            </a:r>
            <a:r>
              <a:rPr lang="en-GB" dirty="0" smtClean="0"/>
              <a:t>…	</a:t>
            </a:r>
          </a:p>
        </p:txBody>
      </p:sp>
      <p:pic>
        <p:nvPicPr>
          <p:cNvPr id="4098" name="Picture 2" descr="Le gouvernement a créé une cellule militaire pour surveiller les opposants à l'agro-indust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97" y="3335371"/>
            <a:ext cx="3362576" cy="22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0797" y="5577088"/>
            <a:ext cx="3362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hlinkClick r:id="rId3"/>
              </a:rPr>
              <a:t>https://reporterre.net/Le-gouvernement-cree-une-cellule-militaire-pour-surveiller-les-opposants-a-l-agro-industrie</a:t>
            </a:r>
            <a:endParaRPr lang="fr-CH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550223"/>
            <a:ext cx="9129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ANSES: Agence </a:t>
            </a:r>
            <a:r>
              <a:rPr lang="fr-CH" sz="1400" dirty="0"/>
              <a:t>nationale de sécurité sanitaire de l'alimentation, de l'environnement et du </a:t>
            </a:r>
            <a:r>
              <a:rPr lang="fr-CH" sz="1400" dirty="0" smtClean="0"/>
              <a:t>travail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1216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nombreuses</a:t>
            </a:r>
            <a:r>
              <a:rPr lang="en-GB" dirty="0" smtClean="0"/>
              <a:t> </a:t>
            </a:r>
            <a:r>
              <a:rPr lang="en-GB" dirty="0" err="1" smtClean="0"/>
              <a:t>autres</a:t>
            </a:r>
            <a:r>
              <a:rPr lang="en-GB" dirty="0" smtClean="0"/>
              <a:t> actions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 </a:t>
            </a:r>
            <a:r>
              <a:rPr lang="en-GB" dirty="0" err="1" smtClean="0"/>
              <a:t>Pisseurs</a:t>
            </a:r>
            <a:r>
              <a:rPr lang="en-GB" dirty="0" smtClean="0"/>
              <a:t> </a:t>
            </a:r>
            <a:r>
              <a:rPr lang="en-GB" dirty="0" err="1" smtClean="0"/>
              <a:t>volontaires</a:t>
            </a:r>
            <a:r>
              <a:rPr lang="en-GB" dirty="0" smtClean="0"/>
              <a:t> de Glyphosate</a:t>
            </a:r>
          </a:p>
          <a:p>
            <a:pPr lvl="1"/>
            <a:r>
              <a:rPr lang="en-GB" dirty="0" smtClean="0"/>
              <a:t>5500 </a:t>
            </a:r>
            <a:r>
              <a:rPr lang="en-GB" dirty="0" err="1" smtClean="0"/>
              <a:t>plaintes</a:t>
            </a:r>
            <a:r>
              <a:rPr lang="en-GB" dirty="0" smtClean="0"/>
              <a:t> (plus de 70 à la R/F)</a:t>
            </a:r>
          </a:p>
          <a:p>
            <a:r>
              <a:rPr lang="en-GB" dirty="0" smtClean="0"/>
              <a:t>Demande </a:t>
            </a:r>
            <a:r>
              <a:rPr lang="en-GB" dirty="0" err="1" smtClean="0"/>
              <a:t>abrogration</a:t>
            </a:r>
            <a:r>
              <a:rPr lang="en-GB" dirty="0" smtClean="0"/>
              <a:t> de 3 SDHI</a:t>
            </a:r>
          </a:p>
          <a:p>
            <a:r>
              <a:rPr lang="en-GB" dirty="0" smtClean="0"/>
              <a:t>Les </a:t>
            </a:r>
            <a:r>
              <a:rPr lang="en-GB" dirty="0" err="1" smtClean="0"/>
              <a:t>scientifiques</a:t>
            </a:r>
            <a:r>
              <a:rPr lang="en-GB" dirty="0" smtClean="0"/>
              <a:t> </a:t>
            </a:r>
            <a:r>
              <a:rPr lang="en-GB" dirty="0" err="1" smtClean="0"/>
              <a:t>lanceurs</a:t>
            </a:r>
            <a:r>
              <a:rPr lang="en-GB" dirty="0" smtClean="0"/>
              <a:t> </a:t>
            </a:r>
            <a:r>
              <a:rPr lang="en-GB" dirty="0" err="1" smtClean="0"/>
              <a:t>d’alertes</a:t>
            </a:r>
            <a:endParaRPr lang="en-GB" dirty="0" smtClean="0"/>
          </a:p>
          <a:p>
            <a:r>
              <a:rPr lang="en-GB" dirty="0" smtClean="0"/>
              <a:t>Initiative </a:t>
            </a:r>
            <a:r>
              <a:rPr lang="en-GB" dirty="0" err="1" smtClean="0"/>
              <a:t>Citoyenne</a:t>
            </a:r>
            <a:r>
              <a:rPr lang="en-GB" dirty="0" smtClean="0"/>
              <a:t> </a:t>
            </a:r>
            <a:r>
              <a:rPr lang="en-GB" dirty="0" err="1" smtClean="0"/>
              <a:t>Européenne</a:t>
            </a:r>
            <a:endParaRPr lang="en-GB" dirty="0" smtClean="0"/>
          </a:p>
          <a:p>
            <a:pPr lvl="1"/>
            <a:r>
              <a:rPr lang="en-GB" dirty="0" smtClean="0"/>
              <a:t>Pour la fin des pesticides de </a:t>
            </a:r>
            <a:r>
              <a:rPr lang="en-GB" dirty="0" err="1" smtClean="0"/>
              <a:t>synthèse</a:t>
            </a:r>
            <a:endParaRPr lang="en-GB" dirty="0" smtClean="0"/>
          </a:p>
          <a:p>
            <a:pPr marL="457200" lvl="1" indent="0">
              <a:buNone/>
            </a:pPr>
            <a:r>
              <a:rPr lang="en-GB" sz="2000" dirty="0">
                <a:hlinkClick r:id="rId2"/>
              </a:rPr>
              <a:t>https://www.generations-futures.fr/actualites/ice-pesticides/</a:t>
            </a:r>
            <a:endParaRPr lang="en-GB" sz="2000" dirty="0"/>
          </a:p>
          <a:p>
            <a:pPr marL="228600" lvl="1"/>
            <a:r>
              <a:rPr lang="fr-CH" sz="2800" dirty="0" smtClean="0"/>
              <a:t>Semaine pour les alternatives aux pesticides</a:t>
            </a:r>
          </a:p>
          <a:p>
            <a:pPr marL="685800" lvl="2"/>
            <a:r>
              <a:rPr lang="fr-CH" dirty="0" smtClean="0"/>
              <a:t>20 au 30 Mars - </a:t>
            </a:r>
            <a:r>
              <a:rPr lang="en-GB" dirty="0">
                <a:hlinkClick r:id="rId3"/>
              </a:rPr>
              <a:t>https://www.semaine-sans-pesticides.fr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fr-CH" dirty="0"/>
              <a:t> 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5122" name="Picture 2" descr="Campagne Glypho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91" y="1229676"/>
            <a:ext cx="18859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’image contient peut-être : fleur, ciel, herbe, plein air, texte et n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2" y="2857798"/>
            <a:ext cx="4199857" cy="15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suite…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Transition </a:t>
            </a:r>
            <a:r>
              <a:rPr lang="en-GB" dirty="0" err="1" smtClean="0"/>
              <a:t>vers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agro-</a:t>
            </a:r>
            <a:r>
              <a:rPr lang="en-GB" dirty="0" err="1" smtClean="0"/>
              <a:t>écologie</a:t>
            </a:r>
            <a:endParaRPr lang="en-GB" dirty="0" smtClean="0"/>
          </a:p>
          <a:p>
            <a:r>
              <a:rPr lang="en-GB" dirty="0" smtClean="0"/>
              <a:t>Des circuits courts, </a:t>
            </a:r>
            <a:r>
              <a:rPr lang="en-GB" dirty="0" err="1" smtClean="0"/>
              <a:t>locaux</a:t>
            </a:r>
            <a:r>
              <a:rPr lang="en-GB" dirty="0" smtClean="0"/>
              <a:t>, </a:t>
            </a:r>
            <a:r>
              <a:rPr lang="en-GB" dirty="0" err="1" smtClean="0"/>
              <a:t>respectueux</a:t>
            </a:r>
            <a:r>
              <a:rPr lang="en-GB" dirty="0" smtClean="0"/>
              <a:t> des </a:t>
            </a:r>
            <a:r>
              <a:rPr lang="en-GB" dirty="0" err="1" smtClean="0"/>
              <a:t>paysans</a:t>
            </a:r>
            <a:endParaRPr lang="en-GB" dirty="0"/>
          </a:p>
          <a:p>
            <a:r>
              <a:rPr lang="en-GB" dirty="0" err="1" smtClean="0"/>
              <a:t>Prévilégier</a:t>
            </a:r>
            <a:r>
              <a:rPr lang="en-GB" dirty="0" smtClean="0"/>
              <a:t> la </a:t>
            </a:r>
            <a:r>
              <a:rPr lang="en-GB" dirty="0" err="1" smtClean="0"/>
              <a:t>qualité</a:t>
            </a:r>
            <a:r>
              <a:rPr lang="en-GB" dirty="0" smtClean="0"/>
              <a:t>, la santé, </a:t>
            </a:r>
            <a:r>
              <a:rPr lang="en-GB" dirty="0" err="1" smtClean="0"/>
              <a:t>l’environnement</a:t>
            </a:r>
            <a:r>
              <a:rPr lang="en-GB" dirty="0" smtClean="0"/>
              <a:t> aux </a:t>
            </a:r>
            <a:r>
              <a:rPr lang="en-GB" dirty="0" err="1" smtClean="0"/>
              <a:t>portefeuilles</a:t>
            </a:r>
            <a:r>
              <a:rPr lang="en-GB" dirty="0" smtClean="0"/>
              <a:t> de </a:t>
            </a:r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actionnaires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5122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45" y="3848099"/>
            <a:ext cx="42100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0461" y="5988734"/>
            <a:ext cx="4119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https://lagroecologie1ers1.weebly.com/lagriculture-vers-lagroeacutecologie.html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276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318</Words>
  <Application>Microsoft Office PowerPoint</Application>
  <PresentationFormat>Grand écran</PresentationFormat>
  <Paragraphs>76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Nous voulons des Coquelicots Appel à la résistance pour l'interdiction de tous les pesticides  </vt:lpstr>
      <vt:lpstr>Quelques faits</vt:lpstr>
      <vt:lpstr>Une économie rentable</vt:lpstr>
      <vt:lpstr>Un “échec” des politiques</vt:lpstr>
      <vt:lpstr>L’appel des coquelicots</vt:lpstr>
      <vt:lpstr>Les actions</vt:lpstr>
      <vt:lpstr>Que font les politiques ?</vt:lpstr>
      <vt:lpstr>De nombreuses autres actions</vt:lpstr>
      <vt:lpstr>La suite…</vt:lpstr>
    </vt:vector>
  </TitlesOfParts>
  <Company>Hôpitaux Universitaires de Genève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Nous voulons des Coquelicots Appel à la résistance pour l'interdiction de tous les pesticides</dc:title>
  <dc:creator>ARMAND Stéphane</dc:creator>
  <cp:lastModifiedBy>ARMAND Stéphane</cp:lastModifiedBy>
  <cp:revision>28</cp:revision>
  <dcterms:created xsi:type="dcterms:W3CDTF">2020-01-26T20:11:52Z</dcterms:created>
  <dcterms:modified xsi:type="dcterms:W3CDTF">2020-02-24T08:22:36Z</dcterms:modified>
</cp:coreProperties>
</file>